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88" r:id="rId3"/>
    <p:sldId id="265" r:id="rId4"/>
    <p:sldId id="289" r:id="rId5"/>
    <p:sldId id="267" r:id="rId6"/>
    <p:sldId id="280" r:id="rId7"/>
    <p:sldId id="272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C00"/>
    <a:srgbClr val="E57E42"/>
    <a:srgbClr val="FFFC00"/>
    <a:srgbClr val="20FFFF"/>
    <a:srgbClr val="0F80FF"/>
    <a:srgbClr val="C00000"/>
    <a:srgbClr val="808080"/>
    <a:srgbClr val="3039B7"/>
    <a:srgbClr val="C1FF6F"/>
    <a:srgbClr val="FD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12"/>
    <p:restoredTop sz="93416"/>
  </p:normalViewPr>
  <p:slideViewPr>
    <p:cSldViewPr snapToGrid="0" snapToObjects="1">
      <p:cViewPr varScale="1">
        <p:scale>
          <a:sx n="114" d="100"/>
          <a:sy n="114" d="100"/>
        </p:scale>
        <p:origin x="12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A7812-3822-4441-9E33-2AE39FD1C55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89457-8F93-0240-91B7-49830EB511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354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29B00-F2C5-8D4B-884B-28C3A065DE25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8B21C-ED0B-1C4D-9311-8E8E6697C8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85533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2624138" y="3490560"/>
            <a:ext cx="3671887" cy="0"/>
          </a:xfrm>
          <a:prstGeom prst="line">
            <a:avLst/>
          </a:prstGeom>
          <a:ln w="762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466724"/>
            <a:ext cx="9144000" cy="2686875"/>
          </a:xfrm>
        </p:spPr>
        <p:txBody>
          <a:bodyPr/>
          <a:lstStyle>
            <a:lvl1pPr algn="ctr">
              <a:defRPr sz="4800">
                <a:solidFill>
                  <a:srgbClr val="3039B7"/>
                </a:solidFill>
              </a:defRPr>
            </a:lvl1pPr>
          </a:lstStyle>
          <a:p>
            <a:pPr lvl="0"/>
            <a:r>
              <a:rPr lang="fr-FR" altLang="en-US" noProof="0"/>
              <a:t>Cliquez et modifiez le titre</a:t>
            </a:r>
            <a:endParaRPr lang="fr-FR" altLang="en-US" noProof="0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70644" y="3844800"/>
            <a:ext cx="7179071" cy="165836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fr-FR" altLang="en-US" noProof="0"/>
              <a:t>Cliquez pour modifier le style des sous-titres du masque</a:t>
            </a:r>
            <a:endParaRPr lang="fr-FR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80498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"/>
          <p:cNvSpPr txBox="1">
            <a:spLocks noChangeArrowheads="1"/>
          </p:cNvSpPr>
          <p:nvPr/>
        </p:nvSpPr>
        <p:spPr bwMode="auto">
          <a:xfrm>
            <a:off x="3900836" y="6524625"/>
            <a:ext cx="2652364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marL="0" algn="ctr" defTabSz="457200" rtl="0" eaLnBrk="1" latinLnBrk="0" hangingPunct="1">
              <a:defRPr sz="1000" b="0" i="0" kern="1200">
                <a:solidFill>
                  <a:srgbClr val="3039B7"/>
                </a:solidFill>
                <a:latin typeface="CMU Sans Serif"/>
                <a:ea typeface="+mn-ea"/>
                <a:cs typeface="CMU Sans Serif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14" name="Connecteur droit 13"/>
          <p:cNvCxnSpPr/>
          <p:nvPr/>
        </p:nvCxnSpPr>
        <p:spPr>
          <a:xfrm>
            <a:off x="258765" y="780793"/>
            <a:ext cx="8640762" cy="0"/>
          </a:xfrm>
          <a:prstGeom prst="line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58765" y="848833"/>
            <a:ext cx="8640762" cy="0"/>
          </a:xfrm>
          <a:prstGeom prst="line">
            <a:avLst/>
          </a:prstGeom>
          <a:ln w="31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8765" y="246979"/>
            <a:ext cx="8640762" cy="42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58765" y="907218"/>
            <a:ext cx="8640762" cy="5474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buSzPct val="100000"/>
              <a:buFont typeface="Arial" panose="020B0604020202020204" pitchFamily="34" charset="0"/>
              <a:buChar char="•"/>
              <a:defRPr/>
            </a:lvl1pPr>
            <a:lvl2pPr marL="692150" indent="-347663">
              <a:buSzPct val="100000"/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258765" y="6498548"/>
            <a:ext cx="8640762" cy="0"/>
          </a:xfrm>
          <a:prstGeom prst="line">
            <a:avLst/>
          </a:prstGeom>
          <a:ln w="31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8765" y="6524625"/>
            <a:ext cx="1680313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3039B7"/>
                </a:solidFill>
                <a:latin typeface="CMU Sans Serif"/>
                <a:cs typeface="CMU Sans Serif"/>
              </a:defRPr>
            </a:lvl1pPr>
          </a:lstStyle>
          <a:p>
            <a:r>
              <a:rPr lang="fr-FR"/>
              <a:t>Master I Informatique</a:t>
            </a:r>
          </a:p>
        </p:txBody>
      </p:sp>
      <p:sp>
        <p:nvSpPr>
          <p:cNvPr id="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1025" y="6524625"/>
            <a:ext cx="14400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>
                <a:solidFill>
                  <a:srgbClr val="3039B7"/>
                </a:solidFill>
                <a:latin typeface="CMU Sans Serif"/>
                <a:ea typeface="+mn-ea"/>
                <a:cs typeface="CMU Sans Serif"/>
              </a:defRPr>
            </a:lvl1pPr>
          </a:lstStyle>
          <a:p>
            <a:endParaRPr lang="fr-FR"/>
          </a:p>
        </p:txBody>
      </p:sp>
      <p:sp>
        <p:nvSpPr>
          <p:cNvPr id="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65927" y="6524625"/>
            <a:ext cx="21336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 smtClean="0">
                <a:solidFill>
                  <a:srgbClr val="3039B7"/>
                </a:solidFill>
                <a:latin typeface="CMU Sans Serif"/>
                <a:cs typeface="CMU Sans Serif"/>
              </a:defRPr>
            </a:lvl1pPr>
          </a:lstStyle>
          <a:p>
            <a:fld id="{22410BE4-5AE5-3C4A-AB66-A0DB45082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79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2178822" y="6530960"/>
            <a:ext cx="1680313" cy="1809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Master I Informatique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58765" y="6524625"/>
            <a:ext cx="1440000" cy="1809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10BE4-5AE5-3C4A-AB66-A0DB450828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80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8765" y="246979"/>
            <a:ext cx="8640762" cy="42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8765" y="907218"/>
            <a:ext cx="8640762" cy="559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65927" y="6524625"/>
            <a:ext cx="2133600" cy="1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 smtClean="0">
                <a:solidFill>
                  <a:srgbClr val="3039B7"/>
                </a:solidFill>
                <a:latin typeface="CMU Sans Serif"/>
                <a:cs typeface="CMU Sans Serif"/>
              </a:defRPr>
            </a:lvl1pPr>
          </a:lstStyle>
          <a:p>
            <a:fld id="{22410BE4-5AE5-3C4A-AB66-A0DB450828C3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3" name="Connecteur droit 2"/>
          <p:cNvCxnSpPr/>
          <p:nvPr/>
        </p:nvCxnSpPr>
        <p:spPr>
          <a:xfrm>
            <a:off x="258765" y="780793"/>
            <a:ext cx="8640762" cy="0"/>
          </a:xfrm>
          <a:prstGeom prst="line">
            <a:avLst/>
          </a:prstGeom>
          <a:ln w="571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258765" y="848833"/>
            <a:ext cx="8640762" cy="0"/>
          </a:xfrm>
          <a:prstGeom prst="line">
            <a:avLst/>
          </a:prstGeom>
          <a:ln w="31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258765" y="6498548"/>
            <a:ext cx="8640762" cy="0"/>
          </a:xfrm>
          <a:prstGeom prst="line">
            <a:avLst/>
          </a:prstGeom>
          <a:ln w="3175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2247900" y="6524625"/>
            <a:ext cx="2133600" cy="203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Master I Informatique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258765" y="6524625"/>
            <a:ext cx="2895600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CMU Sans Serif"/>
                <a:cs typeface="CMU Sans Serif"/>
              </a:defRPr>
            </a:lvl1pPr>
          </a:lstStyle>
          <a:p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 i="0">
          <a:solidFill>
            <a:srgbClr val="3039B7"/>
          </a:solidFill>
          <a:latin typeface="CMU Sans Serif"/>
          <a:ea typeface="ＭＳ Ｐゴシック" charset="0"/>
          <a:cs typeface="CMU Sans Serif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006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006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006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3300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039B7"/>
        </a:buClr>
        <a:buSzPct val="60000"/>
        <a:buFont typeface="Lucida Grande"/>
        <a:buChar char="▶"/>
        <a:defRPr sz="2400" b="1" i="0">
          <a:solidFill>
            <a:schemeClr val="tx1"/>
          </a:solidFill>
          <a:latin typeface="CMU Sans Serif"/>
          <a:ea typeface="ＭＳ Ｐゴシック" charset="0"/>
          <a:cs typeface="CMU Sans Serif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rgbClr val="3039B7"/>
        </a:buClr>
        <a:buSzPct val="60000"/>
        <a:buFont typeface="Lucida Grande"/>
        <a:buChar char="▶"/>
        <a:defRPr sz="2000" b="0" i="0">
          <a:solidFill>
            <a:schemeClr val="tx1"/>
          </a:solidFill>
          <a:latin typeface="CMU Sans Serif"/>
          <a:ea typeface="ＭＳ Ｐゴシック" charset="0"/>
          <a:cs typeface="CMU Sans Serif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00000"/>
        <a:buFont typeface="Arial"/>
        <a:buChar char="•"/>
        <a:defRPr sz="2000" b="0" i="0">
          <a:solidFill>
            <a:schemeClr val="tx1"/>
          </a:solidFill>
          <a:latin typeface="CMU Sans Serif"/>
          <a:ea typeface="ＭＳ Ｐゴシック" charset="0"/>
          <a:cs typeface="CMU Sans Serif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0"/>
        <a:buChar char="§"/>
        <a:defRPr sz="2000" b="0" i="0">
          <a:solidFill>
            <a:schemeClr val="tx1"/>
          </a:solidFill>
          <a:latin typeface="CMU Sans Serif"/>
          <a:ea typeface="ＭＳ Ｐゴシック" charset="0"/>
          <a:cs typeface="CMU Sans Serif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 b="0" i="0">
          <a:solidFill>
            <a:schemeClr val="tx1"/>
          </a:solidFill>
          <a:latin typeface="CMU Sans Serif"/>
          <a:ea typeface="ＭＳ Ｐゴシック" charset="0"/>
          <a:cs typeface="CMU Sans Serif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Master 1 Informatique</a:t>
            </a:r>
            <a:br>
              <a:rPr lang="fr-FR" dirty="0"/>
            </a:br>
            <a:r>
              <a:rPr lang="fr-FR" dirty="0"/>
              <a:t>🇫🇷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Vania.Marangozova@imag.fr</a:t>
            </a:r>
          </a:p>
          <a:p>
            <a:r>
              <a:rPr lang="fr-FR" dirty="0"/>
              <a:t>2024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155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5BBDC-0ADF-B349-1AC0-6C64FFAAB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Pourquoi candidater en Master Informatique?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609BCE-E2C9-27E7-BFAE-D1F6F8711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>
                <a:solidFill>
                  <a:srgbClr val="28CC00"/>
                </a:solidFill>
              </a:rPr>
              <a:t>Bonne réponse</a:t>
            </a:r>
          </a:p>
          <a:p>
            <a:pPr lvl="1"/>
            <a:r>
              <a:rPr lang="fr-FR"/>
              <a:t>Parce que cela me permet d'avoir </a:t>
            </a:r>
            <a:br>
              <a:rPr lang="fr-FR"/>
            </a:br>
            <a:r>
              <a:rPr lang="fr-FR"/>
              <a:t>le métier que je m'imagine faire plus tard</a:t>
            </a:r>
          </a:p>
          <a:p>
            <a:pPr lvl="1"/>
            <a:r>
              <a:rPr lang="fr-FR"/>
              <a:t>Parce que je suis capable et motivé d'apprendre</a:t>
            </a:r>
          </a:p>
          <a:p>
            <a:pPr lvl="1"/>
            <a:r>
              <a:rPr lang="fr-FR"/>
              <a:t>Parce que j'ai les bases dispensées en L3</a:t>
            </a:r>
          </a:p>
          <a:p>
            <a:pPr marL="344487" lvl="1" indent="0">
              <a:buNone/>
            </a:pPr>
            <a:endParaRPr lang="fr-FR"/>
          </a:p>
          <a:p>
            <a:r>
              <a:rPr lang="fr-FR">
                <a:solidFill>
                  <a:srgbClr val="FFC000"/>
                </a:solidFill>
              </a:rPr>
              <a:t>Réponse non suffisante</a:t>
            </a:r>
          </a:p>
          <a:p>
            <a:pPr lvl="1"/>
            <a:r>
              <a:rPr lang="fr-FR"/>
              <a:t>Parce que je ne sais pas quoi faire d'autre</a:t>
            </a:r>
          </a:p>
          <a:p>
            <a:pPr lvl="1"/>
            <a:r>
              <a:rPr lang="fr-FR"/>
              <a:t>Parce que les copains y vont</a:t>
            </a:r>
          </a:p>
          <a:p>
            <a:pPr lvl="1"/>
            <a:endParaRPr lang="fr-FR"/>
          </a:p>
          <a:p>
            <a:r>
              <a:rPr lang="fr-FR">
                <a:solidFill>
                  <a:srgbClr val="FF0000"/>
                </a:solidFill>
              </a:rPr>
              <a:t>Mauvaise réponse</a:t>
            </a:r>
          </a:p>
          <a:p>
            <a:pPr lvl="1"/>
            <a:r>
              <a:rPr lang="fr-FR"/>
              <a:t>C'est la voie naturelle après une L3</a:t>
            </a:r>
          </a:p>
          <a:p>
            <a:pPr lvl="1"/>
            <a:r>
              <a:rPr lang="fr-FR"/>
              <a:t>J'ai validé la L3, cela m'es dû </a:t>
            </a:r>
          </a:p>
          <a:p>
            <a:pPr lvl="1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EEE957-0C06-4927-C65B-A4DAAC9CA9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8765" y="6524625"/>
            <a:ext cx="1680313" cy="180975"/>
          </a:xfrm>
        </p:spPr>
        <p:txBody>
          <a:bodyPr/>
          <a:lstStyle/>
          <a:p>
            <a:r>
              <a:rPr lang="fr-FR"/>
              <a:t>Master I Informatique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8E3579-91E3-80F6-ABD9-FF6864ACB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6E9276-5DE8-44F1-0E03-66B6F04FA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410BE4-5AE5-3C4A-AB66-A0DB450828C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322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Le M1 Informatique de l'UGA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/>
              <a:t>Un master qui permet de viser tout corps de métier</a:t>
            </a:r>
          </a:p>
          <a:p>
            <a:pPr lvl="1"/>
            <a:r>
              <a:rPr lang="fr-FR" sz="2400" dirty="0"/>
              <a:t>i.e. à partir du M1, vous pourrez viser </a:t>
            </a:r>
            <a:r>
              <a:rPr lang="fr-FR" sz="2400" b="1" dirty="0">
                <a:solidFill>
                  <a:srgbClr val="3366FF"/>
                </a:solidFill>
              </a:rPr>
              <a:t>tout*</a:t>
            </a:r>
            <a:r>
              <a:rPr lang="fr-FR" sz="2400" dirty="0">
                <a:solidFill>
                  <a:srgbClr val="3366FF"/>
                </a:solidFill>
              </a:rPr>
              <a:t> </a:t>
            </a:r>
            <a:r>
              <a:rPr lang="fr-FR" sz="2400" dirty="0"/>
              <a:t>M2 à l'UGA !</a:t>
            </a:r>
            <a:br>
              <a:rPr lang="fr-FR" sz="2400" dirty="0"/>
            </a:br>
            <a:r>
              <a:rPr lang="fr-FR" sz="1800" dirty="0"/>
              <a:t>	</a:t>
            </a:r>
          </a:p>
          <a:p>
            <a:r>
              <a:rPr lang="fr-FR" sz="2800" dirty="0"/>
              <a:t>La formation de Master est en 2 ans et vous aide</a:t>
            </a:r>
          </a:p>
          <a:p>
            <a:pPr lvl="1"/>
            <a:r>
              <a:rPr lang="fr-FR" sz="2400" dirty="0"/>
              <a:t>à concrétiser vos projets</a:t>
            </a:r>
          </a:p>
          <a:p>
            <a:pPr lvl="1"/>
            <a:r>
              <a:rPr lang="fr-FR" sz="2400" dirty="0"/>
              <a:t>à les affiner </a:t>
            </a:r>
          </a:p>
          <a:p>
            <a:pPr lvl="1"/>
            <a:r>
              <a:rPr lang="fr-FR" sz="2400" dirty="0"/>
              <a:t>ou tout simplement à les définir</a:t>
            </a:r>
          </a:p>
          <a:p>
            <a:pPr lvl="1"/>
            <a:endParaRPr lang="fr-FR" dirty="0"/>
          </a:p>
          <a:p>
            <a:r>
              <a:rPr lang="fr-FR" sz="2800" dirty="0">
                <a:solidFill>
                  <a:srgbClr val="C00000"/>
                </a:solidFill>
              </a:rPr>
              <a:t>V</a:t>
            </a:r>
            <a:r>
              <a:rPr lang="fr-FR" sz="2800" b="1" dirty="0">
                <a:solidFill>
                  <a:srgbClr val="C00000"/>
                </a:solidFill>
              </a:rPr>
              <a:t>ous êtes la force motrice </a:t>
            </a:r>
            <a:br>
              <a:rPr lang="fr-FR" sz="2800" b="1" dirty="0">
                <a:solidFill>
                  <a:srgbClr val="C00000"/>
                </a:solidFill>
              </a:rPr>
            </a:br>
            <a:r>
              <a:rPr lang="fr-FR" sz="2800" b="1" dirty="0">
                <a:solidFill>
                  <a:srgbClr val="C00000"/>
                </a:solidFill>
              </a:rPr>
              <a:t>de votre formation et de votre progrès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8765" y="6524625"/>
            <a:ext cx="1680313" cy="180975"/>
          </a:xfrm>
        </p:spPr>
        <p:txBody>
          <a:bodyPr/>
          <a:lstStyle/>
          <a:p>
            <a:r>
              <a:rPr lang="fr-FR"/>
              <a:t>Master I Informatique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410BE4-5AE5-3C4A-AB66-A0DB450828C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25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4DA47A-494F-761F-C507-7CDAB9ED3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Candidater en M1 (fevrier-mars 2025)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622459-F340-52B7-8607-D3015347D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64" y="907218"/>
            <a:ext cx="8777659" cy="5474532"/>
          </a:xfrm>
        </p:spPr>
        <p:txBody>
          <a:bodyPr/>
          <a:lstStyle/>
          <a:p>
            <a:r>
              <a:rPr lang="fr-FR">
                <a:solidFill>
                  <a:srgbClr val="FF0000"/>
                </a:solidFill>
              </a:rPr>
              <a:t>Il y a eu 1200 dossiers sur MonMaster pour 2024-2025 </a:t>
            </a:r>
            <a:br>
              <a:rPr lang="fr-FR"/>
            </a:br>
            <a:br>
              <a:rPr lang="fr-FR"/>
            </a:br>
            <a:r>
              <a:rPr lang="fr-FR"/>
              <a:t>	Pour que votre dossier soit repéré  </a:t>
            </a:r>
            <a:br>
              <a:rPr lang="fr-FR"/>
            </a:br>
            <a:r>
              <a:rPr lang="fr-FR"/>
              <a:t>	</a:t>
            </a:r>
            <a:r>
              <a:rPr lang="fr-FR" sz="3200">
                <a:solidFill>
                  <a:srgbClr val="00B050"/>
                </a:solidFill>
              </a:rPr>
              <a:t>dire que vous êtes local·e !</a:t>
            </a:r>
          </a:p>
          <a:p>
            <a:pPr marL="0" indent="0">
              <a:buNone/>
            </a:pPr>
            <a:r>
              <a:rPr lang="fr-FR"/>
              <a:t>	- donner vos motivations </a:t>
            </a:r>
            <a:br>
              <a:rPr lang="fr-FR"/>
            </a:br>
            <a:r>
              <a:rPr lang="fr-FR"/>
              <a:t>	  (ce que vous voulez faire ensuite)</a:t>
            </a:r>
          </a:p>
          <a:p>
            <a:pPr marL="0" indent="0">
              <a:buNone/>
            </a:pPr>
            <a:r>
              <a:rPr lang="fr-FR"/>
              <a:t>	- fournir vos relevés</a:t>
            </a:r>
          </a:p>
          <a:p>
            <a:pPr marL="0" indent="0">
              <a:buNone/>
            </a:pPr>
            <a:r>
              <a:rPr lang="fr-FR"/>
              <a:t>	- donner toute information utile (projets perso,</a:t>
            </a:r>
            <a:br>
              <a:rPr lang="fr-FR"/>
            </a:br>
            <a:r>
              <a:rPr lang="fr-FR"/>
              <a:t>	  engagements, ...)</a:t>
            </a:r>
          </a:p>
          <a:p>
            <a:r>
              <a:rPr lang="fr-FR"/>
              <a:t>Vous êtes </a:t>
            </a:r>
            <a:r>
              <a:rPr lang="fr-FR">
                <a:solidFill>
                  <a:srgbClr val="00B050"/>
                </a:solidFill>
              </a:rPr>
              <a:t>prioritaires sur les extérieurs </a:t>
            </a:r>
            <a:br>
              <a:rPr lang="fr-FR"/>
            </a:br>
            <a:r>
              <a:rPr lang="fr-FR">
                <a:solidFill>
                  <a:srgbClr val="FF0000"/>
                </a:solidFill>
              </a:rPr>
              <a:t>si et seulement si vous avez des résultats suffisants</a:t>
            </a:r>
            <a:br>
              <a:rPr lang="fr-FR"/>
            </a:br>
            <a:r>
              <a:rPr lang="fr-FR">
                <a:solidFill>
                  <a:srgbClr val="FF0000"/>
                </a:solidFill>
              </a:rPr>
              <a:t>-&gt; résultats du S5</a:t>
            </a:r>
          </a:p>
          <a:p>
            <a:r>
              <a:rPr lang="fr-FR"/>
              <a:t>Il n'y a pas de "quota"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BA5D1E-6C63-740E-1140-FD1F63DAF6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8765" y="6524625"/>
            <a:ext cx="1680313" cy="180975"/>
          </a:xfrm>
        </p:spPr>
        <p:txBody>
          <a:bodyPr/>
          <a:lstStyle/>
          <a:p>
            <a:r>
              <a:rPr lang="fr-FR"/>
              <a:t>Master I Informatique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C6D211-CBE7-9ABB-1791-48640AB6D8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C36F66-BE22-7853-8E3F-832560FEE0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410BE4-5AE5-3C4A-AB66-A0DB450828C3}" type="slidenum">
              <a:rPr lang="fr-FR" smtClean="0"/>
              <a:t>4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FF56A9E-0A39-39FB-FF02-E0202BE49BD2}"/>
              </a:ext>
            </a:extLst>
          </p:cNvPr>
          <p:cNvSpPr txBox="1"/>
          <p:nvPr/>
        </p:nvSpPr>
        <p:spPr>
          <a:xfrm>
            <a:off x="258764" y="1474800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/>
              <a:t>➾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99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C'est une année chargée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765" y="812800"/>
            <a:ext cx="8640762" cy="5568950"/>
          </a:xfrm>
        </p:spPr>
        <p:txBody>
          <a:bodyPr/>
          <a:lstStyle/>
          <a:p>
            <a:r>
              <a:rPr lang="fr-FR" dirty="0"/>
              <a:t>Deux semestres</a:t>
            </a:r>
          </a:p>
          <a:p>
            <a:pPr lvl="1"/>
            <a:r>
              <a:rPr lang="fr-FR" dirty="0"/>
              <a:t>Semestre 1 (S7) : matières obligatoires </a:t>
            </a:r>
          </a:p>
          <a:p>
            <a:pPr lvl="1"/>
            <a:r>
              <a:rPr lang="fr-FR" dirty="0"/>
              <a:t>Semestre 2 (S8) : options (7/21) + trois UE obligatoires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8765" y="6524625"/>
            <a:ext cx="1680313" cy="180975"/>
          </a:xfrm>
        </p:spPr>
        <p:txBody>
          <a:bodyPr/>
          <a:lstStyle/>
          <a:p>
            <a:r>
              <a:rPr lang="fr-FR"/>
              <a:t>Master I Informatique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410BE4-5AE5-3C4A-AB66-A0DB450828C3}" type="slidenum">
              <a:rPr lang="fr-FR" smtClean="0"/>
              <a:t>5</a:t>
            </a:fld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41867" y="2032000"/>
            <a:ext cx="8153400" cy="2336801"/>
          </a:xfrm>
          <a:prstGeom prst="roundRect">
            <a:avLst/>
          </a:prstGeom>
          <a:solidFill>
            <a:srgbClr val="C00000">
              <a:alpha val="23000"/>
            </a:srgbClr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541867" y="4368801"/>
            <a:ext cx="8153400" cy="2091267"/>
          </a:xfrm>
          <a:prstGeom prst="roundRect">
            <a:avLst/>
          </a:prstGeom>
          <a:solidFill>
            <a:srgbClr val="355BB7">
              <a:alpha val="22000"/>
            </a:srgbClr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5261" y="3064933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S7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2195" y="5283200"/>
            <a:ext cx="46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S8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61999" y="2396067"/>
            <a:ext cx="4572000" cy="584199"/>
          </a:xfrm>
          <a:prstGeom prst="roundRect">
            <a:avLst/>
          </a:prstGeom>
          <a:solidFill>
            <a:srgbClr val="555E84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r-FR" b="0" i="0" u="none" strike="noStrike" dirty="0">
                <a:solidFill>
                  <a:schemeClr val="bg1"/>
                </a:solidFill>
                <a:effectLst/>
                <a:latin typeface="CMU Sans Serif"/>
              </a:rPr>
              <a:t>Sémantique des langages  de programmation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761999" y="3064933"/>
            <a:ext cx="4580469" cy="584199"/>
          </a:xfrm>
          <a:prstGeom prst="roundRect">
            <a:avLst/>
          </a:prstGeom>
          <a:solidFill>
            <a:srgbClr val="B576AD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b"/>
            <a:r>
              <a:rPr lang="fr-FR" b="0" i="0" u="none" strike="noStrike" dirty="0">
                <a:effectLst/>
                <a:latin typeface="CMU Sans Serif"/>
              </a:rPr>
              <a:t>Conception des systèmes d' exploitation et programmation concurrente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770468" y="3716867"/>
            <a:ext cx="2269065" cy="584199"/>
          </a:xfrm>
          <a:prstGeom prst="roundRect">
            <a:avLst/>
          </a:prstGeom>
          <a:solidFill>
            <a:srgbClr val="B7D900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r-FR" b="0" i="0" u="none" strike="noStrike" dirty="0">
                <a:solidFill>
                  <a:schemeClr val="bg1"/>
                </a:solidFill>
                <a:effectLst/>
                <a:latin typeface="CMU Sans Serif"/>
              </a:rPr>
              <a:t>Génie logiciel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3081869" y="3716867"/>
            <a:ext cx="2269065" cy="584199"/>
          </a:xfrm>
          <a:prstGeom prst="roundRect">
            <a:avLst/>
          </a:prstGeom>
          <a:solidFill>
            <a:srgbClr val="E04644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r-FR" b="0" i="0" u="none" strike="noStrike" dirty="0">
                <a:solidFill>
                  <a:schemeClr val="bg1"/>
                </a:solidFill>
                <a:effectLst/>
                <a:latin typeface="CMU Sans Serif"/>
              </a:rPr>
              <a:t>Techniques des logiciels interactifs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5461001" y="2396067"/>
            <a:ext cx="2269065" cy="584199"/>
          </a:xfrm>
          <a:prstGeom prst="roundRect">
            <a:avLst/>
          </a:prstGeom>
          <a:solidFill>
            <a:srgbClr val="FDE466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b"/>
            <a:r>
              <a:rPr lang="fr-FR" b="0" i="0" u="none" strike="noStrike" dirty="0">
                <a:effectLst/>
                <a:latin typeface="CMU Sans Serif"/>
              </a:rPr>
              <a:t>Conception et </a:t>
            </a:r>
            <a:r>
              <a:rPr lang="fr-FR" b="0" i="0" u="none" strike="noStrike" dirty="0" err="1">
                <a:effectLst/>
                <a:latin typeface="CMU Sans Serif"/>
              </a:rPr>
              <a:t>prog</a:t>
            </a:r>
            <a:r>
              <a:rPr lang="fr-FR" b="0" i="0" u="none" strike="noStrike" dirty="0">
                <a:effectLst/>
                <a:latin typeface="CMU Sans Serif"/>
              </a:rPr>
              <a:t>. par objets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5461001" y="3064933"/>
            <a:ext cx="2269065" cy="584199"/>
          </a:xfrm>
          <a:prstGeom prst="roundRect">
            <a:avLst/>
          </a:prstGeom>
          <a:solidFill>
            <a:srgbClr val="7CCCD9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b"/>
            <a:r>
              <a:rPr lang="fr-FR" dirty="0">
                <a:solidFill>
                  <a:srgbClr val="000000"/>
                </a:solidFill>
                <a:latin typeface="CMU Sans Serif"/>
              </a:rPr>
              <a:t>Intro IA et </a:t>
            </a:r>
            <a:br>
              <a:rPr lang="fr-FR" dirty="0">
                <a:solidFill>
                  <a:srgbClr val="000000"/>
                </a:solidFill>
                <a:latin typeface="CMU Sans Serif"/>
              </a:rPr>
            </a:br>
            <a:r>
              <a:rPr lang="fr-FR" dirty="0">
                <a:solidFill>
                  <a:srgbClr val="000000"/>
                </a:solidFill>
                <a:latin typeface="CMU Sans Serif"/>
              </a:rPr>
              <a:t>science des données</a:t>
            </a:r>
            <a:endParaRPr lang="fr-FR" b="0" i="0" u="none" strike="noStrike" dirty="0">
              <a:solidFill>
                <a:srgbClr val="000000"/>
              </a:solidFill>
              <a:effectLst/>
              <a:latin typeface="CMU Sans Serif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461001" y="3716867"/>
            <a:ext cx="2269065" cy="584199"/>
          </a:xfrm>
          <a:prstGeom prst="roundRect">
            <a:avLst/>
          </a:prstGeom>
          <a:solidFill>
            <a:srgbClr val="E57E42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b"/>
            <a:r>
              <a:rPr lang="fr-FR" b="0" i="0" u="none" strike="noStrike" dirty="0">
                <a:solidFill>
                  <a:srgbClr val="000000"/>
                </a:solidFill>
                <a:effectLst/>
                <a:latin typeface="CMU Sans Serif"/>
              </a:rPr>
              <a:t>Bases de données</a:t>
            </a:r>
          </a:p>
        </p:txBody>
      </p:sp>
      <p:sp>
        <p:nvSpPr>
          <p:cNvPr id="19" name="Rectangle à coins arrondis 18"/>
          <p:cNvSpPr/>
          <p:nvPr/>
        </p:nvSpPr>
        <p:spPr>
          <a:xfrm rot="16200000">
            <a:off x="7226300" y="3056466"/>
            <a:ext cx="1904999" cy="584199"/>
          </a:xfrm>
          <a:prstGeom prst="roundRect">
            <a:avLst/>
          </a:prstGeom>
          <a:solidFill>
            <a:srgbClr val="F1F486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b"/>
            <a:r>
              <a:rPr lang="fr-FR" b="0" i="0" u="none" strike="noStrike" dirty="0">
                <a:solidFill>
                  <a:srgbClr val="000000"/>
                </a:solidFill>
                <a:effectLst/>
                <a:latin typeface="CMU Sans Serif"/>
              </a:rPr>
              <a:t>Réseaux</a:t>
            </a: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2"/>
          <a:srcRect l="25917" t="22982" r="23592" b="24096"/>
          <a:stretch/>
        </p:blipFill>
        <p:spPr>
          <a:xfrm>
            <a:off x="897466" y="4478867"/>
            <a:ext cx="3547534" cy="1930551"/>
          </a:xfrm>
          <a:prstGeom prst="rect">
            <a:avLst/>
          </a:prstGeom>
        </p:spPr>
      </p:pic>
      <p:sp>
        <p:nvSpPr>
          <p:cNvPr id="21" name="Rectangle à coins arrondis 20"/>
          <p:cNvSpPr/>
          <p:nvPr/>
        </p:nvSpPr>
        <p:spPr>
          <a:xfrm>
            <a:off x="7360714" y="1964270"/>
            <a:ext cx="1481667" cy="381000"/>
          </a:xfrm>
          <a:prstGeom prst="roundRect">
            <a:avLst/>
          </a:prstGeom>
          <a:solidFill>
            <a:srgbClr val="FFFFFF"/>
          </a:solidFill>
          <a:ln w="57150" cmpd="sng">
            <a:solidFill>
              <a:srgbClr val="FF000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r-FR" dirty="0"/>
              <a:t>30 ECTS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4622802" y="4478867"/>
            <a:ext cx="2269065" cy="584199"/>
          </a:xfrm>
          <a:prstGeom prst="roundRect">
            <a:avLst/>
          </a:prstGeom>
          <a:solidFill>
            <a:srgbClr val="3039B7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r-FR" b="0" i="0" u="none" strike="noStrike" dirty="0">
                <a:solidFill>
                  <a:schemeClr val="bg1"/>
                </a:solidFill>
                <a:effectLst/>
                <a:latin typeface="CMU Sans Serif"/>
              </a:rPr>
              <a:t>Projet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4631269" y="5130801"/>
            <a:ext cx="2269065" cy="584199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b"/>
            <a:r>
              <a:rPr lang="fr-FR" dirty="0">
                <a:solidFill>
                  <a:srgbClr val="000000"/>
                </a:solidFill>
                <a:latin typeface="CMU Sans Serif"/>
              </a:rPr>
              <a:t>Intro recherche </a:t>
            </a:r>
            <a:br>
              <a:rPr lang="fr-FR" dirty="0">
                <a:solidFill>
                  <a:srgbClr val="000000"/>
                </a:solidFill>
                <a:latin typeface="CMU Sans Serif"/>
              </a:rPr>
            </a:br>
            <a:r>
              <a:rPr lang="fr-FR" dirty="0">
                <a:solidFill>
                  <a:srgbClr val="000000"/>
                </a:solidFill>
                <a:latin typeface="CMU Sans Serif"/>
              </a:rPr>
              <a:t>+ stage</a:t>
            </a:r>
            <a:endParaRPr lang="fr-FR" b="0" i="0" u="none" strike="noStrike" dirty="0">
              <a:solidFill>
                <a:srgbClr val="000000"/>
              </a:solidFill>
              <a:effectLst/>
              <a:latin typeface="CMU Sans Serif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631269" y="5770036"/>
            <a:ext cx="2269065" cy="584199"/>
          </a:xfrm>
          <a:prstGeom prst="roundRect">
            <a:avLst/>
          </a:prstGeom>
          <a:solidFill>
            <a:srgbClr val="0F80FF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fontAlgn="b"/>
            <a:r>
              <a:rPr lang="fr-FR" b="0" i="0" u="none" strike="noStrike" dirty="0">
                <a:solidFill>
                  <a:srgbClr val="000000"/>
                </a:solidFill>
                <a:effectLst/>
                <a:latin typeface="CMU Sans Serif"/>
              </a:rPr>
              <a:t>Complexité 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CMU Sans Serif"/>
              </a:rPr>
              <a:t>algo</a:t>
            </a:r>
            <a:endParaRPr lang="fr-FR" b="0" i="0" u="none" strike="noStrike" dirty="0">
              <a:solidFill>
                <a:srgbClr val="000000"/>
              </a:solidFill>
              <a:effectLst/>
              <a:latin typeface="CMU Sans Serif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417860" y="6079068"/>
            <a:ext cx="1481667" cy="381000"/>
          </a:xfrm>
          <a:prstGeom prst="roundRect">
            <a:avLst/>
          </a:prstGeom>
          <a:solidFill>
            <a:schemeClr val="bg1"/>
          </a:solidFill>
          <a:ln w="57150" cmpd="sng">
            <a:solidFill>
              <a:srgbClr val="FF000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r-FR" dirty="0"/>
              <a:t>30 ECTS</a:t>
            </a:r>
          </a:p>
        </p:txBody>
      </p:sp>
    </p:spTree>
    <p:extLst>
      <p:ext uri="{BB962C8B-B14F-4D97-AF65-F5344CB8AC3E}">
        <p14:creationId xmlns:p14="http://schemas.microsoft.com/office/powerpoint/2010/main" val="15645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258AF-61CB-414B-8970-B7D8C5AF7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Une semaine typique de M1 (ADE)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5D9222-54BE-9CEE-A534-BA0D7B460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8765" y="6524625"/>
            <a:ext cx="1680313" cy="180975"/>
          </a:xfrm>
        </p:spPr>
        <p:txBody>
          <a:bodyPr/>
          <a:lstStyle/>
          <a:p>
            <a:r>
              <a:rPr lang="fr-FR"/>
              <a:t>Master I Informatique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C0CDA5-BC14-AF92-7E3D-959394120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5BF2DE-CDB0-C845-4C7C-AA39DFFBE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410BE4-5AE5-3C4A-AB66-A0DB450828C3}" type="slidenum">
              <a:rPr lang="fr-FR" smtClean="0"/>
              <a:t>6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1E2D56C-7103-64A3-A62E-C074C62C6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765" y="850527"/>
            <a:ext cx="8679154" cy="549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Réussir son année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765" y="977900"/>
            <a:ext cx="8640762" cy="5403850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Le master est validé si moyenne &gt; 10 sur les deux semestres</a:t>
            </a:r>
          </a:p>
          <a:p>
            <a:r>
              <a:rPr lang="fr-FR" dirty="0">
                <a:solidFill>
                  <a:srgbClr val="FF0000"/>
                </a:solidFill>
              </a:rPr>
              <a:t>Les semestres ne se compensent pas</a:t>
            </a:r>
          </a:p>
          <a:p>
            <a:r>
              <a:rPr lang="fr-FR" dirty="0">
                <a:solidFill>
                  <a:srgbClr val="FF0000"/>
                </a:solidFill>
              </a:rPr>
              <a:t>Le redoublement n'est pas de droit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8765" y="6524625"/>
            <a:ext cx="1680313" cy="180975"/>
          </a:xfrm>
        </p:spPr>
        <p:txBody>
          <a:bodyPr/>
          <a:lstStyle/>
          <a:p>
            <a:r>
              <a:rPr lang="fr-FR"/>
              <a:t>Master I Informatique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410BE4-5AE5-3C4A-AB66-A0DB450828C3}" type="slidenum">
              <a:rPr lang="fr-FR" smtClean="0"/>
              <a:t>7</a:t>
            </a:fld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4962527" y="246979"/>
            <a:ext cx="3937000" cy="438821"/>
          </a:xfrm>
          <a:prstGeom prst="roundRect">
            <a:avLst/>
          </a:prstGeom>
          <a:solidFill>
            <a:srgbClr val="C00000"/>
          </a:solidFill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administrativement</a:t>
            </a:r>
          </a:p>
        </p:txBody>
      </p:sp>
    </p:spTree>
    <p:extLst>
      <p:ext uri="{BB962C8B-B14F-4D97-AF65-F5344CB8AC3E}">
        <p14:creationId xmlns:p14="http://schemas.microsoft.com/office/powerpoint/2010/main" val="391712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vania">
  <a:themeElements>
    <a:clrScheme name="Réseau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ése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  <a:tailEnd type="stealth" w="lg" len="lg"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>
          <a:solidFill>
            <a:srgbClr val="000000"/>
          </a:solidFill>
          <a:tailEnd type="stealth" w="lg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Réseau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seau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seau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sacha+beamer.potx</Template>
  <TotalTime>20891</TotalTime>
  <Words>401</Words>
  <Application>Microsoft Macintosh PowerPoint</Application>
  <PresentationFormat>Affichage à l'écran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CMU Sans Serif</vt:lpstr>
      <vt:lpstr>Lucida Grande</vt:lpstr>
      <vt:lpstr>Wingdings</vt:lpstr>
      <vt:lpstr>vania</vt:lpstr>
      <vt:lpstr>Master 1 Informatique 🇫🇷</vt:lpstr>
      <vt:lpstr>Pourquoi candidater en Master Informatique?</vt:lpstr>
      <vt:lpstr>Le M1 Informatique de l'UGA</vt:lpstr>
      <vt:lpstr>Candidater en M1 (fevrier-mars 2025)</vt:lpstr>
      <vt:lpstr>C'est une année chargée</vt:lpstr>
      <vt:lpstr>Une semaine typique de M1 (ADE)</vt:lpstr>
      <vt:lpstr>Réussir son année</vt:lpstr>
    </vt:vector>
  </TitlesOfParts>
  <Company>LIG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Vania Marangozova</dc:creator>
  <cp:lastModifiedBy>VANIA MARANGOZOVA</cp:lastModifiedBy>
  <cp:revision>72</cp:revision>
  <cp:lastPrinted>2021-09-07T15:05:57Z</cp:lastPrinted>
  <dcterms:created xsi:type="dcterms:W3CDTF">2019-09-03T03:30:02Z</dcterms:created>
  <dcterms:modified xsi:type="dcterms:W3CDTF">2024-09-25T14:41:31Z</dcterms:modified>
</cp:coreProperties>
</file>